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9" r:id="rId2"/>
    <p:sldId id="256" r:id="rId3"/>
    <p:sldId id="260" r:id="rId4"/>
    <p:sldId id="264" r:id="rId5"/>
    <p:sldId id="261" r:id="rId6"/>
    <p:sldId id="257" r:id="rId7"/>
    <p:sldId id="265" r:id="rId8"/>
    <p:sldId id="266" r:id="rId9"/>
    <p:sldId id="269" r:id="rId10"/>
    <p:sldId id="270"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8" r:id="rId32"/>
    <p:sldId id="297" r:id="rId33"/>
    <p:sldId id="295" r:id="rId34"/>
    <p:sldId id="262" r:id="rId35"/>
    <p:sldId id="296" r:id="rId36"/>
    <p:sldId id="30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98" autoAdjust="0"/>
    <p:restoredTop sz="94660"/>
  </p:normalViewPr>
  <p:slideViewPr>
    <p:cSldViewPr snapToGrid="0">
      <p:cViewPr varScale="1">
        <p:scale>
          <a:sx n="158" d="100"/>
          <a:sy n="158" d="100"/>
        </p:scale>
        <p:origin x="15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33D3-7159-4BDC-B17B-E8CD2927E7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B929B-A45C-4FF0-BA68-378853D0A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ABFEB-4E98-4987-BC4B-1427F6FD26F5}"/>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DE70C4EF-D701-4C64-8394-CF1038D69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EE847-F755-4AAF-B1D5-246BE980CCE7}"/>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203967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BA29-98C6-4A6F-8873-417C858687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8488B-D280-4C61-8977-960E67F00F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F0E81-34A3-4CF3-A1BC-5F571A14C1FF}"/>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FC6C560F-14F1-45E4-83F4-E34423EE6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7146B-0A92-4878-A7DC-8E98D96E9C10}"/>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129703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3715F-F9D4-4840-8272-E08072949B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4A5E5B-582A-4E03-A440-A1D04FFA0C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8DDC6-9FA0-4223-9C62-42837BF2EB7F}"/>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6139D1E1-0298-4657-BE1A-441F43D58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1921F-9D4F-4C46-826C-DA674795B2E0}"/>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246963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3CDD-CFF3-4513-8AD8-1EF12ABA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D6C3F-E152-474C-BF0A-B2B934D49D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824F5-B811-479F-8AD3-2EB53331427E}"/>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60CD13FC-840A-4F58-99A7-B6B51CFCC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8F31A-0799-4765-9830-AB5B8562DEB7}"/>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2355538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E318-DA2A-4FC8-8E8D-373D206845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9098FD-E775-488F-A300-EE62791D43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6AB8B6-CD6E-4141-939E-93AE2EB04DFD}"/>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ADCB7291-980A-4F71-8B8B-F7931F3DD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C4EE3-310D-4CC7-837B-28371F0B351D}"/>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455915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66B0-3943-4440-AA5A-53198FEDF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ED8AD-5210-409B-B481-8E2FA33FAC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0F82E3-8DA4-4EEB-A6F9-20A0CFD900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D0D59E-7134-4338-9CEE-85A33EEB79EE}"/>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6" name="Footer Placeholder 5">
            <a:extLst>
              <a:ext uri="{FF2B5EF4-FFF2-40B4-BE49-F238E27FC236}">
                <a16:creationId xmlns:a16="http://schemas.microsoft.com/office/drawing/2014/main" id="{40413037-8B9F-45DA-A4F2-EE1366A995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31C8A-2799-473C-BE7B-E564E936EF9F}"/>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109957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4E41-12D7-4E95-B260-01D245C1D4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95E8F4-7E29-4D2C-AC9B-53F0E7B74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0A1B63-AAF5-472B-973A-BB6132ACAB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1B1E58-2F4C-4F56-A477-E974F8A0C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283235-3CAB-4C8F-B532-94B6B698A0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23DBC-73A9-4940-9624-0CE6B2ACC68D}"/>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8" name="Footer Placeholder 7">
            <a:extLst>
              <a:ext uri="{FF2B5EF4-FFF2-40B4-BE49-F238E27FC236}">
                <a16:creationId xmlns:a16="http://schemas.microsoft.com/office/drawing/2014/main" id="{2B5DB288-84FD-4465-9178-DCF47A10B0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09103C-FFF6-48D6-A7D0-67F089182F51}"/>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2236501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C6AC-7FBD-4EC1-91C7-1ABFFB310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54887-5F7E-46F6-AC99-FBB1ACAA41D4}"/>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4" name="Footer Placeholder 3">
            <a:extLst>
              <a:ext uri="{FF2B5EF4-FFF2-40B4-BE49-F238E27FC236}">
                <a16:creationId xmlns:a16="http://schemas.microsoft.com/office/drawing/2014/main" id="{92451AA1-D154-4AB2-BBE9-D38B3F9E7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C0A5B5-014B-4641-996B-0437851126D0}"/>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305992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1B4D6-8721-4C21-BDAB-308B6730A0D7}"/>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3" name="Footer Placeholder 2">
            <a:extLst>
              <a:ext uri="{FF2B5EF4-FFF2-40B4-BE49-F238E27FC236}">
                <a16:creationId xmlns:a16="http://schemas.microsoft.com/office/drawing/2014/main" id="{AE2B33AF-7B7B-4FDB-BE32-CD89CF8DC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60403-34C9-4DF9-B5EA-1A5E77A85644}"/>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7717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6D17-0CF8-4424-B3AC-628B1FD6B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4797F8-7A9C-4D9A-9713-987103382D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F58F98-F467-496E-96E4-A94242B92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985A5E-4AAB-4CA8-AA50-9C056189AF61}"/>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6" name="Footer Placeholder 5">
            <a:extLst>
              <a:ext uri="{FF2B5EF4-FFF2-40B4-BE49-F238E27FC236}">
                <a16:creationId xmlns:a16="http://schemas.microsoft.com/office/drawing/2014/main" id="{723EEF4A-D365-4862-8117-AB5B00AB9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3A8EE-5330-44B2-A7E6-24E80F3E86A7}"/>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338482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BCAD-6F83-4904-ABEE-459C06643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3C88B6-D80E-4F13-9C58-EE29D6385B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85109E-A2A0-4ACD-8FF6-1C6A19C16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9056B3-633D-4DAA-BBD8-C02A368B6879}"/>
              </a:ext>
            </a:extLst>
          </p:cNvPr>
          <p:cNvSpPr>
            <a:spLocks noGrp="1"/>
          </p:cNvSpPr>
          <p:nvPr>
            <p:ph type="dt" sz="half" idx="10"/>
          </p:nvPr>
        </p:nvSpPr>
        <p:spPr/>
        <p:txBody>
          <a:bodyPr/>
          <a:lstStyle/>
          <a:p>
            <a:fld id="{801C57A6-AB5A-4A99-82F2-BD4D66C44AF1}" type="datetimeFigureOut">
              <a:rPr lang="en-US" smtClean="0"/>
              <a:t>12/1/2023</a:t>
            </a:fld>
            <a:endParaRPr lang="en-US"/>
          </a:p>
        </p:txBody>
      </p:sp>
      <p:sp>
        <p:nvSpPr>
          <p:cNvPr id="6" name="Footer Placeholder 5">
            <a:extLst>
              <a:ext uri="{FF2B5EF4-FFF2-40B4-BE49-F238E27FC236}">
                <a16:creationId xmlns:a16="http://schemas.microsoft.com/office/drawing/2014/main" id="{D2D74B4E-2773-4F3A-AB65-71A15DF02D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444A8-1657-415F-8E7C-5190280D9B57}"/>
              </a:ext>
            </a:extLst>
          </p:cNvPr>
          <p:cNvSpPr>
            <a:spLocks noGrp="1"/>
          </p:cNvSpPr>
          <p:nvPr>
            <p:ph type="sldNum" sz="quarter" idx="12"/>
          </p:nvPr>
        </p:nvSpPr>
        <p:spPr/>
        <p:txBody>
          <a:bodyPr/>
          <a:lstStyle/>
          <a:p>
            <a:fld id="{8473E40B-68BF-478B-80C0-FB497355EC16}" type="slidenum">
              <a:rPr lang="en-US" smtClean="0"/>
              <a:t>‹#›</a:t>
            </a:fld>
            <a:endParaRPr lang="en-US"/>
          </a:p>
        </p:txBody>
      </p:sp>
    </p:spTree>
    <p:extLst>
      <p:ext uri="{BB962C8B-B14F-4D97-AF65-F5344CB8AC3E}">
        <p14:creationId xmlns:p14="http://schemas.microsoft.com/office/powerpoint/2010/main" val="53950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49D496-7D3C-44A9-9555-5103EAB4D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A7452C-DED2-42F1-8AD5-AB8C0077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7AE39-DFB8-48D9-A68C-93F710608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C57A6-AB5A-4A99-82F2-BD4D66C44AF1}" type="datetimeFigureOut">
              <a:rPr lang="en-US" smtClean="0"/>
              <a:t>12/1/2023</a:t>
            </a:fld>
            <a:endParaRPr lang="en-US"/>
          </a:p>
        </p:txBody>
      </p:sp>
      <p:sp>
        <p:nvSpPr>
          <p:cNvPr id="5" name="Footer Placeholder 4">
            <a:extLst>
              <a:ext uri="{FF2B5EF4-FFF2-40B4-BE49-F238E27FC236}">
                <a16:creationId xmlns:a16="http://schemas.microsoft.com/office/drawing/2014/main" id="{8B127304-49CC-41CF-94DD-7C7814A71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BFE366-2674-41CA-AF6A-327FDC621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3E40B-68BF-478B-80C0-FB497355EC16}" type="slidenum">
              <a:rPr lang="en-US" smtClean="0"/>
              <a:t>‹#›</a:t>
            </a:fld>
            <a:endParaRPr lang="en-US"/>
          </a:p>
        </p:txBody>
      </p:sp>
    </p:spTree>
    <p:extLst>
      <p:ext uri="{BB962C8B-B14F-4D97-AF65-F5344CB8AC3E}">
        <p14:creationId xmlns:p14="http://schemas.microsoft.com/office/powerpoint/2010/main" val="414699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log.coinbase.com/digital-gold-scarcity-and-bitcoin-halvings-1d6cc16f3e8d" TargetMode="External"/><Relationship Id="rId2" Type="http://schemas.openxmlformats.org/officeDocument/2006/relationships/hyperlink" Target="https://www.cnbc.com/2020/03/23/fed-announces-a-slew-of-new-programs-to-help-markets-including-open-ended-asset-purchase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0DE7-1D61-4C8C-A43B-2859A7BE082F}"/>
              </a:ext>
            </a:extLst>
          </p:cNvPr>
          <p:cNvSpPr>
            <a:spLocks noGrp="1"/>
          </p:cNvSpPr>
          <p:nvPr>
            <p:ph type="title"/>
          </p:nvPr>
        </p:nvSpPr>
        <p:spPr>
          <a:xfrm>
            <a:off x="838200" y="2699893"/>
            <a:ext cx="10515600" cy="1325563"/>
          </a:xfrm>
        </p:spPr>
        <p:txBody>
          <a:bodyPr/>
          <a:lstStyle/>
          <a:p>
            <a:pPr algn="ctr"/>
            <a:r>
              <a:rPr lang="en-US" dirty="0"/>
              <a:t>What does the  Titanic have to do with Cryptocurrency?</a:t>
            </a:r>
          </a:p>
        </p:txBody>
      </p:sp>
    </p:spTree>
    <p:extLst>
      <p:ext uri="{BB962C8B-B14F-4D97-AF65-F5344CB8AC3E}">
        <p14:creationId xmlns:p14="http://schemas.microsoft.com/office/powerpoint/2010/main" val="161960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424" y="2823563"/>
            <a:ext cx="4343447" cy="1493167"/>
          </a:xfrm>
          <a:prstGeom prst="rect">
            <a:avLst/>
          </a:prstGeom>
        </p:spPr>
      </p:pic>
    </p:spTree>
    <p:extLst>
      <p:ext uri="{BB962C8B-B14F-4D97-AF65-F5344CB8AC3E}">
        <p14:creationId xmlns:p14="http://schemas.microsoft.com/office/powerpoint/2010/main" val="20062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056" y="2823563"/>
            <a:ext cx="4343447" cy="1493167"/>
          </a:xfrm>
          <a:prstGeom prst="rect">
            <a:avLst/>
          </a:prstGeom>
        </p:spPr>
      </p:pic>
    </p:spTree>
    <p:extLst>
      <p:ext uri="{BB962C8B-B14F-4D97-AF65-F5344CB8AC3E}">
        <p14:creationId xmlns:p14="http://schemas.microsoft.com/office/powerpoint/2010/main" val="814135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7168" y="2823563"/>
            <a:ext cx="4343447" cy="1493167"/>
          </a:xfrm>
          <a:prstGeom prst="rect">
            <a:avLst/>
          </a:prstGeom>
        </p:spPr>
      </p:pic>
    </p:spTree>
    <p:extLst>
      <p:ext uri="{BB962C8B-B14F-4D97-AF65-F5344CB8AC3E}">
        <p14:creationId xmlns:p14="http://schemas.microsoft.com/office/powerpoint/2010/main" val="599491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3200" y="2823563"/>
            <a:ext cx="4343447" cy="1493167"/>
          </a:xfrm>
          <a:prstGeom prst="rect">
            <a:avLst/>
          </a:prstGeom>
        </p:spPr>
      </p:pic>
    </p:spTree>
    <p:extLst>
      <p:ext uri="{BB962C8B-B14F-4D97-AF65-F5344CB8AC3E}">
        <p14:creationId xmlns:p14="http://schemas.microsoft.com/office/powerpoint/2010/main" val="1526725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6269" y="2823563"/>
            <a:ext cx="4343447" cy="1493167"/>
          </a:xfrm>
          <a:prstGeom prst="rect">
            <a:avLst/>
          </a:prstGeom>
        </p:spPr>
      </p:pic>
    </p:spTree>
    <p:extLst>
      <p:ext uri="{BB962C8B-B14F-4D97-AF65-F5344CB8AC3E}">
        <p14:creationId xmlns:p14="http://schemas.microsoft.com/office/powerpoint/2010/main" val="177040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6685" y="2823563"/>
            <a:ext cx="4343447" cy="1493167"/>
          </a:xfrm>
          <a:prstGeom prst="rect">
            <a:avLst/>
          </a:prstGeom>
        </p:spPr>
      </p:pic>
    </p:spTree>
    <p:extLst>
      <p:ext uri="{BB962C8B-B14F-4D97-AF65-F5344CB8AC3E}">
        <p14:creationId xmlns:p14="http://schemas.microsoft.com/office/powerpoint/2010/main" val="192170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2899" y="2823563"/>
            <a:ext cx="4343447" cy="1493167"/>
          </a:xfrm>
          <a:prstGeom prst="rect">
            <a:avLst/>
          </a:prstGeom>
        </p:spPr>
      </p:pic>
    </p:spTree>
    <p:extLst>
      <p:ext uri="{BB962C8B-B14F-4D97-AF65-F5344CB8AC3E}">
        <p14:creationId xmlns:p14="http://schemas.microsoft.com/office/powerpoint/2010/main" val="47232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0210" y="2823563"/>
            <a:ext cx="4343447" cy="1493167"/>
          </a:xfrm>
          <a:prstGeom prst="rect">
            <a:avLst/>
          </a:prstGeom>
        </p:spPr>
      </p:pic>
    </p:spTree>
    <p:extLst>
      <p:ext uri="{BB962C8B-B14F-4D97-AF65-F5344CB8AC3E}">
        <p14:creationId xmlns:p14="http://schemas.microsoft.com/office/powerpoint/2010/main" val="250819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2809" y="2823563"/>
            <a:ext cx="4343447" cy="1493167"/>
          </a:xfrm>
          <a:prstGeom prst="rect">
            <a:avLst/>
          </a:prstGeom>
        </p:spPr>
      </p:pic>
    </p:spTree>
    <p:extLst>
      <p:ext uri="{BB962C8B-B14F-4D97-AF65-F5344CB8AC3E}">
        <p14:creationId xmlns:p14="http://schemas.microsoft.com/office/powerpoint/2010/main" val="2625354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5689" y="2823563"/>
            <a:ext cx="4343447" cy="1493167"/>
          </a:xfrm>
          <a:prstGeom prst="rect">
            <a:avLst/>
          </a:prstGeom>
        </p:spPr>
      </p:pic>
    </p:spTree>
    <p:extLst>
      <p:ext uri="{BB962C8B-B14F-4D97-AF65-F5344CB8AC3E}">
        <p14:creationId xmlns:p14="http://schemas.microsoft.com/office/powerpoint/2010/main" val="213726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D018B-D86B-4C33-8303-C3B3B5F90B57}"/>
              </a:ext>
            </a:extLst>
          </p:cNvPr>
          <p:cNvSpPr>
            <a:spLocks noGrp="1"/>
          </p:cNvSpPr>
          <p:nvPr>
            <p:ph type="title"/>
          </p:nvPr>
        </p:nvSpPr>
        <p:spPr/>
        <p:txBody>
          <a:bodyPr/>
          <a:lstStyle/>
          <a:p>
            <a:r>
              <a:rPr lang="en-US" dirty="0"/>
              <a:t>Historical Relevance of Titanic</a:t>
            </a:r>
          </a:p>
        </p:txBody>
      </p:sp>
      <p:sp>
        <p:nvSpPr>
          <p:cNvPr id="5" name="Content Placeholder 4">
            <a:extLst>
              <a:ext uri="{FF2B5EF4-FFF2-40B4-BE49-F238E27FC236}">
                <a16:creationId xmlns:a16="http://schemas.microsoft.com/office/drawing/2014/main" id="{89BF0BC0-272A-4615-BBFE-1706666733FD}"/>
              </a:ext>
            </a:extLst>
          </p:cNvPr>
          <p:cNvSpPr>
            <a:spLocks noGrp="1"/>
          </p:cNvSpPr>
          <p:nvPr>
            <p:ph idx="1"/>
          </p:nvPr>
        </p:nvSpPr>
        <p:spPr/>
        <p:txBody>
          <a:bodyPr/>
          <a:lstStyle/>
          <a:p>
            <a:r>
              <a:rPr lang="en-US" dirty="0"/>
              <a:t>Largest and Most Luxurious Ship of Its Time</a:t>
            </a:r>
          </a:p>
          <a:p>
            <a:r>
              <a:rPr lang="en-US" dirty="0"/>
              <a:t>Part of a broader migration movement to the New World</a:t>
            </a:r>
          </a:p>
          <a:p>
            <a:r>
              <a:rPr lang="en-US" dirty="0"/>
              <a:t>Had Several New  Technologies</a:t>
            </a:r>
          </a:p>
          <a:p>
            <a:pPr lvl="1"/>
            <a:r>
              <a:rPr lang="en-US" dirty="0"/>
              <a:t>Separate Watertight compartments that would enable the boat to float in an event of a water breach</a:t>
            </a:r>
          </a:p>
          <a:p>
            <a:pPr lvl="1"/>
            <a:r>
              <a:rPr lang="en-US" dirty="0"/>
              <a:t>Wireless technology that allowed Morse code messaging over long distances</a:t>
            </a:r>
          </a:p>
          <a:p>
            <a:r>
              <a:rPr lang="en-US" dirty="0"/>
              <a:t>Its sinking accelerated naval safety regulation</a:t>
            </a:r>
          </a:p>
        </p:txBody>
      </p:sp>
    </p:spTree>
    <p:extLst>
      <p:ext uri="{BB962C8B-B14F-4D97-AF65-F5344CB8AC3E}">
        <p14:creationId xmlns:p14="http://schemas.microsoft.com/office/powerpoint/2010/main" val="875033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7260" y="2823563"/>
            <a:ext cx="4343447" cy="1493167"/>
          </a:xfrm>
          <a:prstGeom prst="rect">
            <a:avLst/>
          </a:prstGeom>
        </p:spPr>
      </p:pic>
    </p:spTree>
    <p:extLst>
      <p:ext uri="{BB962C8B-B14F-4D97-AF65-F5344CB8AC3E}">
        <p14:creationId xmlns:p14="http://schemas.microsoft.com/office/powerpoint/2010/main" val="16454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6236" y="2823563"/>
            <a:ext cx="4343447" cy="1493167"/>
          </a:xfrm>
          <a:prstGeom prst="rect">
            <a:avLst/>
          </a:prstGeom>
        </p:spPr>
      </p:pic>
    </p:spTree>
    <p:extLst>
      <p:ext uri="{BB962C8B-B14F-4D97-AF65-F5344CB8AC3E}">
        <p14:creationId xmlns:p14="http://schemas.microsoft.com/office/powerpoint/2010/main" val="2437189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8166" y="2823563"/>
            <a:ext cx="4343447" cy="1493167"/>
          </a:xfrm>
          <a:prstGeom prst="rect">
            <a:avLst/>
          </a:prstGeom>
        </p:spPr>
      </p:pic>
    </p:spTree>
    <p:extLst>
      <p:ext uri="{BB962C8B-B14F-4D97-AF65-F5344CB8AC3E}">
        <p14:creationId xmlns:p14="http://schemas.microsoft.com/office/powerpoint/2010/main" val="4093147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9814" y="2823563"/>
            <a:ext cx="4343447" cy="1493167"/>
          </a:xfrm>
          <a:prstGeom prst="rect">
            <a:avLst/>
          </a:prstGeom>
        </p:spPr>
      </p:pic>
    </p:spTree>
    <p:extLst>
      <p:ext uri="{BB962C8B-B14F-4D97-AF65-F5344CB8AC3E}">
        <p14:creationId xmlns:p14="http://schemas.microsoft.com/office/powerpoint/2010/main" val="155758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1188" y="2823563"/>
            <a:ext cx="4343447" cy="1493167"/>
          </a:xfrm>
          <a:prstGeom prst="rect">
            <a:avLst/>
          </a:prstGeom>
        </p:spPr>
      </p:pic>
    </p:spTree>
    <p:extLst>
      <p:ext uri="{BB962C8B-B14F-4D97-AF65-F5344CB8AC3E}">
        <p14:creationId xmlns:p14="http://schemas.microsoft.com/office/powerpoint/2010/main" val="1108885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795" y="2823563"/>
            <a:ext cx="4343447" cy="1493167"/>
          </a:xfrm>
          <a:prstGeom prst="rect">
            <a:avLst/>
          </a:prstGeom>
        </p:spPr>
      </p:pic>
    </p:spTree>
    <p:extLst>
      <p:ext uri="{BB962C8B-B14F-4D97-AF65-F5344CB8AC3E}">
        <p14:creationId xmlns:p14="http://schemas.microsoft.com/office/powerpoint/2010/main" val="175662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5947" y="2823563"/>
            <a:ext cx="4343447" cy="1493167"/>
          </a:xfrm>
          <a:prstGeom prst="rect">
            <a:avLst/>
          </a:prstGeom>
        </p:spPr>
      </p:pic>
    </p:spTree>
    <p:extLst>
      <p:ext uri="{BB962C8B-B14F-4D97-AF65-F5344CB8AC3E}">
        <p14:creationId xmlns:p14="http://schemas.microsoft.com/office/powerpoint/2010/main" val="821959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7384" y="2823563"/>
            <a:ext cx="4343447" cy="1493167"/>
          </a:xfrm>
          <a:prstGeom prst="rect">
            <a:avLst/>
          </a:prstGeom>
        </p:spPr>
      </p:pic>
    </p:spTree>
    <p:extLst>
      <p:ext uri="{BB962C8B-B14F-4D97-AF65-F5344CB8AC3E}">
        <p14:creationId xmlns:p14="http://schemas.microsoft.com/office/powerpoint/2010/main" val="2207744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7993" y="2823563"/>
            <a:ext cx="4343447" cy="1493167"/>
          </a:xfrm>
          <a:prstGeom prst="rect">
            <a:avLst/>
          </a:prstGeom>
        </p:spPr>
      </p:pic>
    </p:spTree>
    <p:extLst>
      <p:ext uri="{BB962C8B-B14F-4D97-AF65-F5344CB8AC3E}">
        <p14:creationId xmlns:p14="http://schemas.microsoft.com/office/powerpoint/2010/main" val="223342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1591" y="2823563"/>
            <a:ext cx="4343447" cy="1493167"/>
          </a:xfrm>
          <a:prstGeom prst="rect">
            <a:avLst/>
          </a:prstGeom>
        </p:spPr>
      </p:pic>
    </p:spTree>
    <p:extLst>
      <p:ext uri="{BB962C8B-B14F-4D97-AF65-F5344CB8AC3E}">
        <p14:creationId xmlns:p14="http://schemas.microsoft.com/office/powerpoint/2010/main" val="687226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5E2-81FD-4976-88A6-F8B0BCD80D75}"/>
              </a:ext>
            </a:extLst>
          </p:cNvPr>
          <p:cNvSpPr>
            <a:spLocks noGrp="1"/>
          </p:cNvSpPr>
          <p:nvPr>
            <p:ph type="title"/>
          </p:nvPr>
        </p:nvSpPr>
        <p:spPr/>
        <p:txBody>
          <a:bodyPr>
            <a:normAutofit fontScale="90000"/>
          </a:bodyPr>
          <a:lstStyle/>
          <a:p>
            <a:r>
              <a:rPr lang="en-US" dirty="0"/>
              <a:t>Why did the Titanic Sink:</a:t>
            </a:r>
            <a:br>
              <a:rPr lang="en-US" dirty="0"/>
            </a:br>
            <a:br>
              <a:rPr lang="en-US" dirty="0"/>
            </a:br>
            <a:r>
              <a:rPr lang="en-US" sz="3100" dirty="0">
                <a:latin typeface="+mn-lt"/>
              </a:rPr>
              <a:t>Two Independent Commissions on Either Side of the Atlantic found:</a:t>
            </a:r>
          </a:p>
        </p:txBody>
      </p:sp>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790699" y="3030970"/>
            <a:ext cx="10515600" cy="1603375"/>
          </a:xfrm>
        </p:spPr>
        <p:txBody>
          <a:bodyPr>
            <a:normAutofit fontScale="92500" lnSpcReduction="20000"/>
          </a:bodyPr>
          <a:lstStyle/>
          <a:p>
            <a:r>
              <a:rPr lang="en-US" dirty="0"/>
              <a:t>Reckless Speed was a Factor</a:t>
            </a:r>
          </a:p>
          <a:p>
            <a:r>
              <a:rPr lang="en-US" dirty="0"/>
              <a:t>So many more people could have been saved if there were more lifeboats</a:t>
            </a:r>
          </a:p>
          <a:p>
            <a:r>
              <a:rPr lang="en-US" dirty="0"/>
              <a:t>Complacency, ship was thought to be unsinkable</a:t>
            </a:r>
          </a:p>
          <a:p>
            <a:pPr marL="0" indent="0">
              <a:buNone/>
            </a:pPr>
            <a:r>
              <a:rPr lang="en-US" dirty="0"/>
              <a:t> </a:t>
            </a:r>
          </a:p>
        </p:txBody>
      </p:sp>
    </p:spTree>
    <p:extLst>
      <p:ext uri="{BB962C8B-B14F-4D97-AF65-F5344CB8AC3E}">
        <p14:creationId xmlns:p14="http://schemas.microsoft.com/office/powerpoint/2010/main" val="19483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6385" y="2823563"/>
            <a:ext cx="4343447" cy="1493167"/>
          </a:xfrm>
          <a:prstGeom prst="rect">
            <a:avLst/>
          </a:prstGeom>
        </p:spPr>
      </p:pic>
    </p:spTree>
    <p:extLst>
      <p:ext uri="{BB962C8B-B14F-4D97-AF65-F5344CB8AC3E}">
        <p14:creationId xmlns:p14="http://schemas.microsoft.com/office/powerpoint/2010/main" val="193604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421F-D1B8-43EC-9880-0F0B7188D2D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371BC49-E45C-4AF9-9CF2-2C5ADB978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1526" y="2247365"/>
            <a:ext cx="4812273" cy="1605307"/>
          </a:xfrm>
          <a:prstGeom prst="rect">
            <a:avLst/>
          </a:prstGeom>
        </p:spPr>
      </p:pic>
      <p:pic>
        <p:nvPicPr>
          <p:cNvPr id="5" name="Picture 4">
            <a:extLst>
              <a:ext uri="{FF2B5EF4-FFF2-40B4-BE49-F238E27FC236}">
                <a16:creationId xmlns:a16="http://schemas.microsoft.com/office/drawing/2014/main" id="{45FBD6A7-6DEF-48BC-B016-0F766917D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47365"/>
            <a:ext cx="4343447" cy="1493167"/>
          </a:xfrm>
          <a:prstGeom prst="rect">
            <a:avLst/>
          </a:prstGeom>
        </p:spPr>
      </p:pic>
    </p:spTree>
    <p:extLst>
      <p:ext uri="{BB962C8B-B14F-4D97-AF65-F5344CB8AC3E}">
        <p14:creationId xmlns:p14="http://schemas.microsoft.com/office/powerpoint/2010/main" val="3167783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307-6D88-4B39-B492-54A1D2BD7792}"/>
              </a:ext>
            </a:extLst>
          </p:cNvPr>
          <p:cNvSpPr>
            <a:spLocks noGrp="1"/>
          </p:cNvSpPr>
          <p:nvPr>
            <p:ph type="title"/>
          </p:nvPr>
        </p:nvSpPr>
        <p:spPr/>
        <p:txBody>
          <a:bodyPr/>
          <a:lstStyle/>
          <a:p>
            <a:r>
              <a:rPr lang="en-US" dirty="0"/>
              <a:t>Just who or what is Fred M1?  And why is there such a sharp increase</a:t>
            </a:r>
          </a:p>
        </p:txBody>
      </p:sp>
      <p:pic>
        <p:nvPicPr>
          <p:cNvPr id="5" name="Picture 4">
            <a:extLst>
              <a:ext uri="{FF2B5EF4-FFF2-40B4-BE49-F238E27FC236}">
                <a16:creationId xmlns:a16="http://schemas.microsoft.com/office/drawing/2014/main" id="{22B3D307-051D-46FE-8145-890B4FD5DB5B}"/>
              </a:ext>
            </a:extLst>
          </p:cNvPr>
          <p:cNvPicPr>
            <a:picLocks noChangeAspect="1"/>
          </p:cNvPicPr>
          <p:nvPr/>
        </p:nvPicPr>
        <p:blipFill>
          <a:blip r:embed="rId2"/>
          <a:stretch>
            <a:fillRect/>
          </a:stretch>
        </p:blipFill>
        <p:spPr>
          <a:xfrm>
            <a:off x="827655" y="1883665"/>
            <a:ext cx="4394867" cy="4480560"/>
          </a:xfrm>
          <a:prstGeom prst="rect">
            <a:avLst/>
          </a:prstGeom>
        </p:spPr>
      </p:pic>
      <p:pic>
        <p:nvPicPr>
          <p:cNvPr id="7" name="Picture 6">
            <a:extLst>
              <a:ext uri="{FF2B5EF4-FFF2-40B4-BE49-F238E27FC236}">
                <a16:creationId xmlns:a16="http://schemas.microsoft.com/office/drawing/2014/main" id="{C5F3D530-41B0-44DC-96C6-2181063C96B0}"/>
              </a:ext>
            </a:extLst>
          </p:cNvPr>
          <p:cNvPicPr>
            <a:picLocks noChangeAspect="1"/>
          </p:cNvPicPr>
          <p:nvPr/>
        </p:nvPicPr>
        <p:blipFill>
          <a:blip r:embed="rId3"/>
          <a:stretch>
            <a:fillRect/>
          </a:stretch>
        </p:blipFill>
        <p:spPr>
          <a:xfrm>
            <a:off x="6339840" y="2050161"/>
            <a:ext cx="5013960" cy="2510336"/>
          </a:xfrm>
          <a:prstGeom prst="rect">
            <a:avLst/>
          </a:prstGeom>
        </p:spPr>
      </p:pic>
      <p:pic>
        <p:nvPicPr>
          <p:cNvPr id="1025" name="Picture 1" descr="User">
            <a:extLst>
              <a:ext uri="{FF2B5EF4-FFF2-40B4-BE49-F238E27FC236}">
                <a16:creationId xmlns:a16="http://schemas.microsoft.com/office/drawing/2014/main" id="{F490D864-23B6-4232-93D4-679633841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683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1344-9FEF-412A-856A-859A7572516B}"/>
              </a:ext>
            </a:extLst>
          </p:cNvPr>
          <p:cNvSpPr>
            <a:spLocks noGrp="1"/>
          </p:cNvSpPr>
          <p:nvPr>
            <p:ph type="ctrTitle"/>
          </p:nvPr>
        </p:nvSpPr>
        <p:spPr>
          <a:xfrm>
            <a:off x="835152" y="421323"/>
            <a:ext cx="9144000" cy="1084389"/>
          </a:xfrm>
        </p:spPr>
        <p:txBody>
          <a:bodyPr/>
          <a:lstStyle/>
          <a:p>
            <a:r>
              <a:rPr lang="en-US" dirty="0"/>
              <a:t>Inflation the Glacier</a:t>
            </a:r>
          </a:p>
        </p:txBody>
      </p:sp>
      <p:pic>
        <p:nvPicPr>
          <p:cNvPr id="6" name="Picture 5">
            <a:extLst>
              <a:ext uri="{FF2B5EF4-FFF2-40B4-BE49-F238E27FC236}">
                <a16:creationId xmlns:a16="http://schemas.microsoft.com/office/drawing/2014/main" id="{D0C3EAF9-B319-4498-9B0D-3EC37634B632}"/>
              </a:ext>
            </a:extLst>
          </p:cNvPr>
          <p:cNvPicPr>
            <a:picLocks noChangeAspect="1"/>
          </p:cNvPicPr>
          <p:nvPr/>
        </p:nvPicPr>
        <p:blipFill>
          <a:blip r:embed="rId2"/>
          <a:stretch>
            <a:fillRect/>
          </a:stretch>
        </p:blipFill>
        <p:spPr>
          <a:xfrm>
            <a:off x="1519237" y="2268474"/>
            <a:ext cx="9153525" cy="2857500"/>
          </a:xfrm>
          <a:prstGeom prst="rect">
            <a:avLst/>
          </a:prstGeom>
        </p:spPr>
      </p:pic>
    </p:spTree>
    <p:extLst>
      <p:ext uri="{BB962C8B-B14F-4D97-AF65-F5344CB8AC3E}">
        <p14:creationId xmlns:p14="http://schemas.microsoft.com/office/powerpoint/2010/main" val="125750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a:xfrm>
            <a:off x="838200" y="365125"/>
            <a:ext cx="11079480" cy="1325563"/>
          </a:xfrm>
        </p:spPr>
        <p:txBody>
          <a:bodyPr/>
          <a:lstStyle/>
          <a:p>
            <a:r>
              <a:rPr lang="en-US" dirty="0"/>
              <a:t>Is this relevant to our current Financial system?</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377" y="1926555"/>
            <a:ext cx="6069878" cy="34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4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1525-F2B6-4743-BCF3-7EB7C4582CD1}"/>
              </a:ext>
            </a:extLst>
          </p:cNvPr>
          <p:cNvSpPr>
            <a:spLocks noGrp="1"/>
          </p:cNvSpPr>
          <p:nvPr>
            <p:ph idx="1"/>
          </p:nvPr>
        </p:nvSpPr>
        <p:spPr/>
        <p:txBody>
          <a:bodyPr>
            <a:normAutofit fontScale="92500" lnSpcReduction="20000"/>
          </a:bodyPr>
          <a:lstStyle/>
          <a:p>
            <a:r>
              <a:rPr lang="en-US" dirty="0"/>
              <a:t>Bitcoin was created for a moment like this. Inscribed into its Genesis Block is the phrase “Chancellor on brink of second bailout for banks,” an homage to the government bailouts of 2008 and the last great financial crisis. The call out is a subtle nod to the need for a sovereign form of money without any central intermediary. And as the US government turns to slashing interest rates, passing large stimulus packages, and </a:t>
            </a:r>
            <a:r>
              <a:rPr lang="en-US" u="sng" dirty="0">
                <a:hlinkClick r:id="rId2"/>
              </a:rPr>
              <a:t>infinite quantitative easing</a:t>
            </a:r>
            <a:r>
              <a:rPr lang="en-US" dirty="0"/>
              <a:t>, Bitcoin will soon do the opposite in the next </a:t>
            </a:r>
            <a:r>
              <a:rPr lang="en-US" u="sng" dirty="0">
                <a:hlinkClick r:id="rId3"/>
              </a:rPr>
              <a:t>Bitcoin halving</a:t>
            </a:r>
            <a:r>
              <a:rPr lang="en-US" dirty="0"/>
              <a:t>. The contrast could not be more stark.</a:t>
            </a:r>
          </a:p>
          <a:p>
            <a:r>
              <a:rPr lang="en-US" dirty="0"/>
              <a:t>For many, Bitcoin is the hardest form of currency that exists. Only 21 million will be issued, and the network is collectively owned and controlled by its participants with no central authorities who can affect the supply schedule or adjust interest rates. Ultimately, Bitcoin’s value prop should not be defined by extraneous market dynamics, but rather by its unique properties that make it a potentially attractive store of value.</a:t>
            </a:r>
          </a:p>
          <a:p>
            <a:endParaRPr lang="en-US" dirty="0"/>
          </a:p>
        </p:txBody>
      </p:sp>
    </p:spTree>
    <p:extLst>
      <p:ext uri="{BB962C8B-B14F-4D97-AF65-F5344CB8AC3E}">
        <p14:creationId xmlns:p14="http://schemas.microsoft.com/office/powerpoint/2010/main" val="1107023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AB63-94A2-4688-A1A1-E445EE2ECD31}"/>
              </a:ext>
            </a:extLst>
          </p:cNvPr>
          <p:cNvSpPr>
            <a:spLocks noGrp="1"/>
          </p:cNvSpPr>
          <p:nvPr>
            <p:ph type="title"/>
          </p:nvPr>
        </p:nvSpPr>
        <p:spPr/>
        <p:txBody>
          <a:bodyPr/>
          <a:lstStyle/>
          <a:p>
            <a:r>
              <a:rPr lang="en-US" dirty="0"/>
              <a:t>How to Buy Bitcoin</a:t>
            </a:r>
          </a:p>
        </p:txBody>
      </p:sp>
      <p:sp>
        <p:nvSpPr>
          <p:cNvPr id="3" name="Content Placeholder 2">
            <a:extLst>
              <a:ext uri="{FF2B5EF4-FFF2-40B4-BE49-F238E27FC236}">
                <a16:creationId xmlns:a16="http://schemas.microsoft.com/office/drawing/2014/main" id="{0F10C3F4-6327-493C-B5C4-BC099451508E}"/>
              </a:ext>
            </a:extLst>
          </p:cNvPr>
          <p:cNvSpPr>
            <a:spLocks noGrp="1"/>
          </p:cNvSpPr>
          <p:nvPr>
            <p:ph idx="1"/>
          </p:nvPr>
        </p:nvSpPr>
        <p:spPr/>
        <p:txBody>
          <a:bodyPr/>
          <a:lstStyle/>
          <a:p>
            <a:r>
              <a:rPr lang="en-US" dirty="0"/>
              <a:t>https://www.coinbase.com/how-to-buy/bitcoin</a:t>
            </a:r>
          </a:p>
        </p:txBody>
      </p:sp>
    </p:spTree>
    <p:extLst>
      <p:ext uri="{BB962C8B-B14F-4D97-AF65-F5344CB8AC3E}">
        <p14:creationId xmlns:p14="http://schemas.microsoft.com/office/powerpoint/2010/main" val="225761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ECCD-388A-42D8-8F08-2637D4A8199D}"/>
              </a:ext>
            </a:extLst>
          </p:cNvPr>
          <p:cNvSpPr>
            <a:spLocks noGrp="1"/>
          </p:cNvSpPr>
          <p:nvPr>
            <p:ph type="title"/>
          </p:nvPr>
        </p:nvSpPr>
        <p:spPr/>
        <p:txBody>
          <a:bodyPr/>
          <a:lstStyle/>
          <a:p>
            <a:r>
              <a:rPr lang="en-US" dirty="0"/>
              <a:t>Why did the Titanic Sink?</a:t>
            </a:r>
          </a:p>
        </p:txBody>
      </p:sp>
      <p:sp>
        <p:nvSpPr>
          <p:cNvPr id="3" name="Content Placeholder 2">
            <a:extLst>
              <a:ext uri="{FF2B5EF4-FFF2-40B4-BE49-F238E27FC236}">
                <a16:creationId xmlns:a16="http://schemas.microsoft.com/office/drawing/2014/main" id="{295FD363-5496-49EE-A249-5456B18BE75F}"/>
              </a:ext>
            </a:extLst>
          </p:cNvPr>
          <p:cNvSpPr>
            <a:spLocks noGrp="1"/>
          </p:cNvSpPr>
          <p:nvPr>
            <p:ph idx="1"/>
          </p:nvPr>
        </p:nvSpPr>
        <p:spPr/>
        <p:txBody>
          <a:bodyPr/>
          <a:lstStyle/>
          <a:p>
            <a:r>
              <a:rPr lang="en-US" dirty="0"/>
              <a:t>Normalization of Deviance</a:t>
            </a:r>
          </a:p>
          <a:p>
            <a:r>
              <a:rPr lang="en-US" dirty="0"/>
              <a:t>Term created in the 1980s to characterize what happened to Shuttle Challenger </a:t>
            </a:r>
          </a:p>
        </p:txBody>
      </p:sp>
    </p:spTree>
    <p:extLst>
      <p:ext uri="{BB962C8B-B14F-4D97-AF65-F5344CB8AC3E}">
        <p14:creationId xmlns:p14="http://schemas.microsoft.com/office/powerpoint/2010/main" val="237246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p:txBody>
          <a:bodyPr/>
          <a:lstStyle/>
          <a:p>
            <a:r>
              <a:rPr lang="en-US" dirty="0"/>
              <a:t>Why did the Titanic Sink?</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795927"/>
            <a:ext cx="6069878" cy="34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6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01BD9-53C4-4024-AB02-C1FEC60B6F25}"/>
              </a:ext>
            </a:extLst>
          </p:cNvPr>
          <p:cNvSpPr>
            <a:spLocks noGrp="1"/>
          </p:cNvSpPr>
          <p:nvPr>
            <p:ph type="ctrTitle"/>
          </p:nvPr>
        </p:nvSpPr>
        <p:spPr/>
        <p:txBody>
          <a:bodyPr/>
          <a:lstStyle/>
          <a:p>
            <a:r>
              <a:rPr lang="en-US" dirty="0"/>
              <a:t>How is it relevant to  Crypto?</a:t>
            </a:r>
          </a:p>
        </p:txBody>
      </p:sp>
    </p:spTree>
    <p:extLst>
      <p:ext uri="{BB962C8B-B14F-4D97-AF65-F5344CB8AC3E}">
        <p14:creationId xmlns:p14="http://schemas.microsoft.com/office/powerpoint/2010/main" val="422619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6BC5-3755-43B9-9D9A-A60C266C850D}"/>
              </a:ext>
            </a:extLst>
          </p:cNvPr>
          <p:cNvSpPr>
            <a:spLocks noGrp="1"/>
          </p:cNvSpPr>
          <p:nvPr>
            <p:ph type="title"/>
          </p:nvPr>
        </p:nvSpPr>
        <p:spPr>
          <a:xfrm>
            <a:off x="838200" y="2407285"/>
            <a:ext cx="10515600" cy="1325563"/>
          </a:xfrm>
        </p:spPr>
        <p:txBody>
          <a:bodyPr/>
          <a:lstStyle/>
          <a:p>
            <a:r>
              <a:rPr lang="en-US" dirty="0"/>
              <a:t>How is the Titanic related to Cryptocurrency?</a:t>
            </a:r>
          </a:p>
        </p:txBody>
      </p:sp>
    </p:spTree>
    <p:extLst>
      <p:ext uri="{BB962C8B-B14F-4D97-AF65-F5344CB8AC3E}">
        <p14:creationId xmlns:p14="http://schemas.microsoft.com/office/powerpoint/2010/main" val="362504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err="1"/>
              <a:t>CryptoCurrency</a:t>
            </a:r>
            <a:r>
              <a:rPr lang="en-US" dirty="0"/>
              <a:t> is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16" y="3331464"/>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1493520" y="3501433"/>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323" y="3429000"/>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222" y="3848299"/>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62" y="4177071"/>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3493" y="2587233"/>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chaemenid coinage - Wikipedia">
            <a:extLst>
              <a:ext uri="{FF2B5EF4-FFF2-40B4-BE49-F238E27FC236}">
                <a16:creationId xmlns:a16="http://schemas.microsoft.com/office/drawing/2014/main" id="{71E5316E-FCEC-49B4-8462-089928DF2E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4050" y="3264757"/>
            <a:ext cx="1373106"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0863" y="4924234"/>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de money - Wikipedia">
            <a:extLst>
              <a:ext uri="{FF2B5EF4-FFF2-40B4-BE49-F238E27FC236}">
                <a16:creationId xmlns:a16="http://schemas.microsoft.com/office/drawing/2014/main" id="{FB17CEC2-E94D-42DF-84FF-3CE5B52039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9899" y="3306630"/>
            <a:ext cx="708375" cy="12284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evau (red feather currency) | Collections Online - Museum of New Zealand  Te Papa Tongarewa">
            <a:extLst>
              <a:ext uri="{FF2B5EF4-FFF2-40B4-BE49-F238E27FC236}">
                <a16:creationId xmlns:a16="http://schemas.microsoft.com/office/drawing/2014/main" id="{8E276100-BE78-4721-8362-8290081549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140" y="2221359"/>
            <a:ext cx="902273" cy="9022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0362" y="1791641"/>
            <a:ext cx="934833" cy="135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34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a:t>How is the Titanic related to Money?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35" y="2280391"/>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9891227" y="2450361"/>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6694" y="2393599"/>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53A68E-E696-46DB-B83E-69A03F928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586" y="3030375"/>
            <a:ext cx="3856142" cy="1286355"/>
          </a:xfrm>
          <a:prstGeom prst="rect">
            <a:avLst/>
          </a:prstGeom>
        </p:spPr>
      </p:pic>
      <p:pic>
        <p:nvPicPr>
          <p:cNvPr id="2" name="Picture 2" descr="Roman currency - Wikipedia">
            <a:extLst>
              <a:ext uri="{FF2B5EF4-FFF2-40B4-BE49-F238E27FC236}">
                <a16:creationId xmlns:a16="http://schemas.microsoft.com/office/drawing/2014/main" id="{DD97F7D8-3BA2-4FED-83D4-51507EB3A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416" y="4732316"/>
            <a:ext cx="820483" cy="74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8629" y="3343422"/>
            <a:ext cx="2642838" cy="1128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ascinating Story of Yap Island's Rai Stones: How Stone Coins Shaped a  Society | by Carla Alexa Nunes | Medium">
            <a:extLst>
              <a:ext uri="{FF2B5EF4-FFF2-40B4-BE49-F238E27FC236}">
                <a16:creationId xmlns:a16="http://schemas.microsoft.com/office/drawing/2014/main" id="{A33961DB-782C-4BA0-9EBA-5EC6FB427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407" y="4613847"/>
            <a:ext cx="1298849" cy="8656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thumb/6/6a/Hui_zi.jpg/220px-Hui_zi.jpg">
            <a:extLst>
              <a:ext uri="{FF2B5EF4-FFF2-40B4-BE49-F238E27FC236}">
                <a16:creationId xmlns:a16="http://schemas.microsoft.com/office/drawing/2014/main" id="{76AA18A9-E2E4-4A3D-BB4C-F26DF50252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074" y="4703815"/>
            <a:ext cx="934833" cy="13597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FD1F08-01C4-4D36-9FC6-6C98CBAE3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0032" y="2823563"/>
            <a:ext cx="4343447" cy="1493167"/>
          </a:xfrm>
          <a:prstGeom prst="rect">
            <a:avLst/>
          </a:prstGeom>
        </p:spPr>
      </p:pic>
    </p:spTree>
    <p:extLst>
      <p:ext uri="{BB962C8B-B14F-4D97-AF65-F5344CB8AC3E}">
        <p14:creationId xmlns:p14="http://schemas.microsoft.com/office/powerpoint/2010/main" val="2197399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7060</TotalTime>
  <Words>559</Words>
  <Application>Microsoft Office PowerPoint</Application>
  <PresentationFormat>Widescreen</PresentationFormat>
  <Paragraphs>49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What does the  Titanic have to do with Cryptocurrency?</vt:lpstr>
      <vt:lpstr>Historical Relevance of Titanic</vt:lpstr>
      <vt:lpstr>Why did the Titanic Sink:  Two Independent Commissions on Either Side of the Atlantic found:</vt:lpstr>
      <vt:lpstr>Why did the Titanic Sink?</vt:lpstr>
      <vt:lpstr>Why did the Titanic Sink?</vt:lpstr>
      <vt:lpstr>How is it relevant to  Crypto?</vt:lpstr>
      <vt:lpstr>How is the Titanic related to Cryptocurrency?</vt:lpstr>
      <vt:lpstr>CryptoCurrency is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How is the Titanic related to Money?</vt:lpstr>
      <vt:lpstr>PowerPoint Presentation</vt:lpstr>
      <vt:lpstr>Just who or what is Fred M1?  And why is there such a sharp increase</vt:lpstr>
      <vt:lpstr>Inflation the Glacier</vt:lpstr>
      <vt:lpstr>Is this relevant to our current Financial system?</vt:lpstr>
      <vt:lpstr>PowerPoint Presentation</vt:lpstr>
      <vt:lpstr>How to Buy Bitcoin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Historical Relevance of Titanic</dc:title>
  <dc:creator>Salil Gupta</dc:creator>
  <cp:lastModifiedBy>Salil Gupta</cp:lastModifiedBy>
  <cp:revision>45</cp:revision>
  <dcterms:created xsi:type="dcterms:W3CDTF">2023-11-08T13:23:49Z</dcterms:created>
  <dcterms:modified xsi:type="dcterms:W3CDTF">2023-12-01T19:39:16Z</dcterms:modified>
</cp:coreProperties>
</file>